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6" Target="slides/slide10.xml"/><Relationship Type="http://schemas.openxmlformats.org/officeDocument/2006/relationships/slide" Id="rId15" Target="slides/slide9.xml"/><Relationship Type="http://schemas.openxmlformats.org/officeDocument/2006/relationships/slide" Id="rId14" Target="slides/slide8.xml"/><Relationship Type="http://schemas.openxmlformats.org/officeDocument/2006/relationships/presProps" Id="rId2" Target="presProps.xml"/><Relationship Type="http://schemas.openxmlformats.org/officeDocument/2006/relationships/slide" Id="rId12" Target="slides/slide6.xml"/><Relationship Type="http://schemas.openxmlformats.org/officeDocument/2006/relationships/theme" Id="rId1" Target="theme/theme3.xml"/><Relationship Type="http://schemas.openxmlformats.org/officeDocument/2006/relationships/slide" Id="rId13" Target="slides/slide7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4.xml"/><Relationship Type="http://schemas.openxmlformats.org/officeDocument/2006/relationships/tableStyles" Id="rId3" Target="tableStyles.xml"/><Relationship Type="http://schemas.openxmlformats.org/officeDocument/2006/relationships/slide" Id="rId11" Target="slides/slide5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1990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2" id="10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To  grow in size they  become  increasingly useful  in  the  analysis of  newly  sequenced genes and proteins .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The  algorithm  guarantees it  is optimal, based  on the given  score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compute  an alignment of two sequences that   corresponds  to  the  least costly  set  of  such mutations.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Because of their computational  requirements,  dynamic  programming  algorithms are impractical for searching large databases.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FASTP first  finds  locally similar  regions  between  two sequences based  on identities but  not  gaps,  and  then re scores these regions  using  a  measure  of similarity between residues, such as  a PAM matrix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9" id="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0" id="6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1" id="6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5" id="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6" id="6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7" id="6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 It   d i r e c t l y     a p p r o x i m a t e s   the  results that would be o b t a i n e d  by a d y n a m i c     p r o g r a m m i n g     a l g or i t h m     f o r   optimizing   the measure.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Is m o r e  than an  order of m a g n i t u d e  f a s t e r     t h a n     e x i s t i n g     h e u r i s t i c     a l g o r i t h m s .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Global alignment may include  large stretches of low similarity</a:t>
            </a:r>
          </a:p>
          <a:p>
            <a:pPr indent="-317500" marL="457200" rtl="0" lvl="0"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Local similarity  algorithms  seek  only relatively  conserved subsequences, a n d  a single  comparison  may  yield  several  distinct subsequence  alignments; </a:t>
            </a:r>
          </a:p>
          <a:p>
            <a:pPr indent="0" marR="0" algn="l" marL="0" rtl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unconserved regions do  not  contribute to the  measure of similarity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Begin  with  a matrix  of similarity scores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MSP is the  highest  scoring  pair  of identical  length segments chosen from 2 sequences.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B L A S T  can seek all locally maximal , v e n t  pairs with scores above some cutoff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Mathematical  results  allow  the statistical  significance  of  MSP  scores  to  be  estimated under  an  appropriate  random  sequence model.</a:t>
            </a:r>
          </a:p>
          <a:p>
            <a:pPr indent="-317500" marR="0" algn="l" marL="457200" rtl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12121"/>
              <a:buFont typeface="Arial"/>
              <a:buChar char="•"/>
            </a:pPr>
            <a:r>
              <a:rPr lang="en"/>
              <a:t>Furthermore,     for     any  particular scoring matrix (e.g. PAM-1-20) one can  estimate the frequencies  of  paired  residues  in  maximal  segments.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0" id="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1" id="7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2" id="7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1200"/>
              <a:t>Minimizes the time spent  on sequence regions whose similarity with  the  query  has little chance of exceeding this score</a:t>
            </a:r>
          </a:p>
          <a:p>
            <a:pPr>
              <a:buNone/>
            </a:pPr>
            <a:r>
              <a:rPr lang="en" sz="1200"/>
              <a:t>A low value for T reduces the possibility of missing MSPs with the required S score, however lower T values also increase the size of the hit list generated in step 2 and hence the execution time and memory required. In practice, the BLASTP program used for protein searches sets compromise values of T and X to balance the processor requirements and sensitivity.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4" id="8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8" id="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9" id="8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0" id="9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4" id="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5" id="9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6" id="9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4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4" id="24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4" Target="../media/image03.png"/><Relationship Type="http://schemas.openxmlformats.org/officeDocument/2006/relationships/image" Id="rId3" Target="../media/image00.jpg"/><Relationship Type="http://schemas.openxmlformats.org/officeDocument/2006/relationships/image" Id="rId5" Target="../media/image02.jp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pn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6.xml"/><Relationship Type="http://schemas.openxmlformats.org/officeDocument/2006/relationships/image" Id="rId3" Target="../media/image01.gif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hyperlink" Id="rId3" TargetMode="External" Target="http://www.ncbi.nlm.nih.gov/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en" sz="3000"/>
              <a:t>Basic  Local  Alignment  Search Tool 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42" id="42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Clr>
                <a:srgbClr val="000000"/>
              </a:buClr>
              <a:buSzPct val="61111"/>
              <a:buFont typeface="Arial"/>
              <a:buNone/>
            </a:pPr>
            <a:r>
              <a:rPr lang="en" sz="1800" b="1">
                <a:solidFill>
                  <a:schemeClr val="dk1"/>
                </a:solidFill>
              </a:rPr>
              <a:t>Stephen F. Altschul, Warren Gish, Webb Miller </a:t>
            </a:r>
          </a:p>
          <a:p>
            <a:pPr rtl="0" lvl="0">
              <a:buClr>
                <a:srgbClr val="000000"/>
              </a:buClr>
              <a:buSzPct val="61111"/>
              <a:buFont typeface="Arial"/>
              <a:buNone/>
            </a:pPr>
            <a:r>
              <a:rPr lang="en" sz="1800" b="1">
                <a:solidFill>
                  <a:schemeClr val="dk1"/>
                </a:solidFill>
              </a:rPr>
              <a:t>Eugene  W.  Myers and David J.  Lipman</a:t>
            </a:r>
          </a:p>
          <a:p>
            <a:r>
              <a:t/>
            </a:r>
          </a:p>
        </p:txBody>
      </p:sp>
      <p:sp>
        <p:nvSpPr>
          <p:cNvPr name="Shape 43" id="43"/>
          <p:cNvSpPr/>
          <p:nvPr/>
        </p:nvSpPr>
        <p:spPr>
          <a:xfrm>
            <a:off y="329587" x="3881437"/>
            <a:ext cy="1381125" cx="13811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44" id="44"/>
          <p:cNvSpPr/>
          <p:nvPr/>
        </p:nvSpPr>
        <p:spPr>
          <a:xfrm>
            <a:off y="4558087" x="1075850"/>
            <a:ext cy="1876425" cx="1905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name="Shape 45" id="45"/>
          <p:cNvSpPr/>
          <p:nvPr/>
        </p:nvSpPr>
        <p:spPr>
          <a:xfrm>
            <a:off y="4833055" x="5884185"/>
            <a:ext cy="1495249" cx="154615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Referências</a:t>
            </a:r>
          </a:p>
        </p:txBody>
      </p:sp>
      <p:sp>
        <p:nvSpPr>
          <p:cNvPr name="Shape 99" id="99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http://www.cbi.pku.edu.cn/docs/faq/BlastSpecifics.html</a:t>
            </a:r>
          </a:p>
          <a:p>
            <a:r>
              <a:t/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http://csb.stanford.edu/class/public/readings/Bioinformatics_I_Lecture6/Altschul_JMB_90_BLAST_Sequence_alignment.pdf</a:t>
            </a:r>
          </a:p>
          <a:p>
            <a:r>
              <a:t/>
            </a:r>
          </a:p>
          <a:p>
            <a:pPr indent="-419100" marL="45720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http://blast.ncbi.nlm.nih.gov/Blast.cgi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Challenge</a:t>
            </a:r>
          </a:p>
        </p:txBody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Find regions of similarity between one sequence and other sequences.</a:t>
            </a:r>
          </a:p>
          <a:p>
            <a:r>
              <a:t/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Software tools for searching  sequence use some measure of similarity.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/>
              <a:t>dynamic  programming  algorithm (scores  to  insertions, deletions  and  replacements)</a:t>
            </a:r>
          </a:p>
          <a:p>
            <a:r>
              <a:t/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 The  cost  of  this  alignment  is  a measure of similarity.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Score Calculation</a:t>
            </a:r>
          </a:p>
        </p:txBody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58" id="58"/>
          <p:cNvSpPr/>
          <p:nvPr/>
        </p:nvSpPr>
        <p:spPr>
          <a:xfrm>
            <a:off y="1890712" x="1714500"/>
            <a:ext cy="3076575" cx="5715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BLAST</a:t>
            </a:r>
          </a:p>
        </p:txBody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Employs  a measure     based on  well -defined mutation scores.</a:t>
            </a:r>
          </a:p>
          <a:p>
            <a:r>
              <a:t/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The maximal segment pair measure (MSP).</a:t>
            </a:r>
          </a:p>
          <a:p>
            <a:r>
              <a:t/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Local X Global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/>
          <p:nvPr/>
        </p:nvSpPr>
        <p:spPr>
          <a:xfrm>
            <a:off y="380382" x="2079271"/>
            <a:ext cy="6449132" cx="527307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Optimization</a:t>
            </a:r>
          </a:p>
        </p:txBody>
      </p:sp>
      <p:sp>
        <p:nvSpPr>
          <p:cNvPr name="Shape 75" id="75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Minimizes the time spent  on sequence regions whose similarity with  the  query  has little chance of exceeding this score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BLAST Family</a:t>
            </a:r>
          </a:p>
        </p:txBody>
      </p:sp>
      <p:sp>
        <p:nvSpPr>
          <p:cNvPr name="Shape 81" id="81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blastp</a:t>
            </a:r>
            <a:r>
              <a:rPr lang="en" sz="1400"/>
              <a:t> - compares an amino acid query sequence against a protein sequence database</a:t>
            </a:r>
          </a:p>
          <a:p>
            <a:r>
              <a:t/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blastn</a:t>
            </a:r>
            <a:r>
              <a:rPr lang="en" sz="1400"/>
              <a:t> - compares a nucleotide query sequence against a nucleotide sequence database</a:t>
            </a:r>
          </a:p>
          <a:p>
            <a:r>
              <a:t/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blastx</a:t>
            </a:r>
            <a:r>
              <a:rPr lang="en" sz="1400"/>
              <a:t> - compares the six-frame conceptual translation products of a nucleotide query sequence (both strands) against a protein sequence database</a:t>
            </a:r>
          </a:p>
          <a:p>
            <a:r>
              <a:t/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tblastn</a:t>
            </a:r>
            <a:r>
              <a:rPr lang="en" sz="1400"/>
              <a:t> - compares a protein query sequence against a nucleotide sequence database dynamically translated in all six reading frames (both strands)</a:t>
            </a:r>
          </a:p>
          <a:p>
            <a:r>
              <a:t/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tblastx</a:t>
            </a:r>
            <a:r>
              <a:rPr lang="en" sz="1400"/>
              <a:t> - compares the six-frame translations of a nucleo- tide query sequence against the six-frame transla- tions of a nucleotide sequence database</a:t>
            </a:r>
          </a:p>
          <a:p>
            <a:r>
              <a:t/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 b="1"/>
              <a:t>PSI-BLAST</a:t>
            </a:r>
            <a:r>
              <a:rPr lang="en" sz="1400"/>
              <a:t> - Position-Specific Iterated BLAST. This is a potentially very sensitive method to pull out significant hits in a protein-protein database search. This first performs a gapped BLAST database search. The PSI-BLAST program uses the information from any significant alignments returned to construct a position-specific score matrix, which replaces the query sequence for the next round of database searching. PSI-BLAST may be iterated until no new significant alignments are found.</a:t>
            </a:r>
          </a:p>
          <a:p>
            <a:pPr indent="-317500" marL="457200" rtl="0"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400"/>
              <a:t>The default matrix for all protein-protein comparisons is BLOSUM62.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Applications</a:t>
            </a:r>
          </a:p>
        </p:txBody>
      </p:sp>
      <p:sp>
        <p:nvSpPr>
          <p:cNvPr name="Shape 87" id="8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Straightforward DNA and protein sequence database searches,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Motif searches,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Gene identification searches,</a:t>
            </a:r>
          </a:p>
          <a:p>
            <a:pPr indent="-419100" marL="45720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 the analysis of multiple regions of similarity in long DNA sequences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1" id="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2" id="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Examples</a:t>
            </a:r>
          </a:p>
        </p:txBody>
      </p:sp>
      <p:sp>
        <p:nvSpPr>
          <p:cNvPr name="Shape 93" id="9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http://www.youtube.com/watch?v=agv-sbE06cc</a:t>
            </a:r>
          </a:p>
          <a:p>
            <a:r>
              <a:t/>
            </a:r>
          </a:p>
          <a:p>
            <a:pPr>
              <a:buNone/>
            </a:pPr>
            <a:r>
              <a:rPr lang="en" sz="2400">
                <a:hlinkClick r:id="rId3"/>
              </a:rPr>
              <a:t>www.ncbi.nlm.nih.gov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